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 id="2147483702" r:id="rId5"/>
  </p:sldMasterIdLst>
  <p:notesMasterIdLst>
    <p:notesMasterId r:id="rId18"/>
  </p:notesMasterIdLst>
  <p:sldIdLst>
    <p:sldId id="292" r:id="rId6"/>
    <p:sldId id="1282" r:id="rId7"/>
    <p:sldId id="1290" r:id="rId8"/>
    <p:sldId id="1291" r:id="rId9"/>
    <p:sldId id="1292" r:id="rId10"/>
    <p:sldId id="1293" r:id="rId11"/>
    <p:sldId id="1294" r:id="rId12"/>
    <p:sldId id="1296" r:id="rId13"/>
    <p:sldId id="1297" r:id="rId14"/>
    <p:sldId id="1298" r:id="rId15"/>
    <p:sldId id="1295" r:id="rId16"/>
    <p:sldId id="125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7D"/>
    <a:srgbClr val="223366"/>
    <a:srgbClr val="E8ECF8"/>
    <a:srgbClr val="C9D2ED"/>
    <a:srgbClr val="851910"/>
    <a:srgbClr val="0000FF"/>
    <a:srgbClr val="FFCD8C"/>
    <a:srgbClr val="9F5900"/>
    <a:srgbClr val="FF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84B79-7360-5AB9-DD75-8A808655C326}" v="3" dt="2024-03-18T09:31:49.711"/>
    <p1510:client id="{99C44797-0E56-F5AF-678D-7848B61E9AF5}" v="8" dt="2024-03-19T08:12:55.126"/>
    <p1510:client id="{A00404A6-CA5D-529F-E841-B3080AD8BC10}" v="1" dt="2024-03-18T13:45:15.5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40"/>
      </p:cViewPr>
      <p:guideLst>
        <p:guide orient="horz" pos="588"/>
        <p:guide pos="144"/>
        <p:guide orient="horz" pos="85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00404A6-CA5D-529F-E841-B3080AD8BC10}"/>
    <pc:docChg chg="delSld">
      <pc:chgData name="" userId="" providerId="" clId="Web-{A00404A6-CA5D-529F-E841-B3080AD8BC10}" dt="2024-03-18T13:45:15.593" v="0"/>
      <pc:docMkLst>
        <pc:docMk/>
      </pc:docMkLst>
      <pc:sldChg chg="del">
        <pc:chgData name="" userId="" providerId="" clId="Web-{A00404A6-CA5D-529F-E841-B3080AD8BC10}" dt="2024-03-18T13:45:15.593" v="0"/>
        <pc:sldMkLst>
          <pc:docMk/>
          <pc:sldMk cId="3987024532" sldId="1249"/>
        </pc:sldMkLst>
      </pc:sldChg>
    </pc:docChg>
  </pc:docChgLst>
  <pc:docChgLst>
    <pc:chgData name="Vikrant Nath Nagar" userId="S::vikrant@edunetfoundation.org::4271d355-f673-482e-abc9-b8b4b8546a7e" providerId="AD" clId="Web-{25384B79-7360-5AB9-DD75-8A808655C326}"/>
    <pc:docChg chg="modSld">
      <pc:chgData name="Vikrant Nath Nagar" userId="S::vikrant@edunetfoundation.org::4271d355-f673-482e-abc9-b8b4b8546a7e" providerId="AD" clId="Web-{25384B79-7360-5AB9-DD75-8A808655C326}" dt="2024-03-18T09:31:49.711" v="2" actId="1076"/>
      <pc:docMkLst>
        <pc:docMk/>
      </pc:docMkLst>
      <pc:sldChg chg="modSp">
        <pc:chgData name="Vikrant Nath Nagar" userId="S::vikrant@edunetfoundation.org::4271d355-f673-482e-abc9-b8b4b8546a7e" providerId="AD" clId="Web-{25384B79-7360-5AB9-DD75-8A808655C326}" dt="2024-03-18T09:31:21.976" v="1" actId="1076"/>
        <pc:sldMkLst>
          <pc:docMk/>
          <pc:sldMk cId="2621200212" sldId="1293"/>
        </pc:sldMkLst>
        <pc:spChg chg="mod">
          <ac:chgData name="Vikrant Nath Nagar" userId="S::vikrant@edunetfoundation.org::4271d355-f673-482e-abc9-b8b4b8546a7e" providerId="AD" clId="Web-{25384B79-7360-5AB9-DD75-8A808655C326}" dt="2024-03-18T09:31:21.976" v="1" actId="1076"/>
          <ac:spMkLst>
            <pc:docMk/>
            <pc:sldMk cId="2621200212" sldId="1293"/>
            <ac:spMk id="3" creationId="{796BFA82-8AB0-23BA-909F-C886C3F7A669}"/>
          </ac:spMkLst>
        </pc:spChg>
      </pc:sldChg>
      <pc:sldChg chg="modSp">
        <pc:chgData name="Vikrant Nath Nagar" userId="S::vikrant@edunetfoundation.org::4271d355-f673-482e-abc9-b8b4b8546a7e" providerId="AD" clId="Web-{25384B79-7360-5AB9-DD75-8A808655C326}" dt="2024-03-18T09:31:49.711" v="2" actId="1076"/>
        <pc:sldMkLst>
          <pc:docMk/>
          <pc:sldMk cId="4017130557" sldId="1294"/>
        </pc:sldMkLst>
        <pc:spChg chg="mod">
          <ac:chgData name="Vikrant Nath Nagar" userId="S::vikrant@edunetfoundation.org::4271d355-f673-482e-abc9-b8b4b8546a7e" providerId="AD" clId="Web-{25384B79-7360-5AB9-DD75-8A808655C326}" dt="2024-03-18T09:31:49.711" v="2" actId="1076"/>
          <ac:spMkLst>
            <pc:docMk/>
            <pc:sldMk cId="4017130557" sldId="1294"/>
            <ac:spMk id="3" creationId="{A111D00F-E3D6-896E-4001-492D6D1DC85F}"/>
          </ac:spMkLst>
        </pc:spChg>
      </pc:sldChg>
    </pc:docChg>
  </pc:docChgLst>
  <pc:docChgLst>
    <pc:chgData name="Shashank Shekhar" userId="S::shashank@edunetfoundation.org::0008d1ff-90e7-469a-9966-0dcad996503d" providerId="AD" clId="Web-{99C44797-0E56-F5AF-678D-7848B61E9AF5}"/>
    <pc:docChg chg="modSld">
      <pc:chgData name="Shashank Shekhar" userId="S::shashank@edunetfoundation.org::0008d1ff-90e7-469a-9966-0dcad996503d" providerId="AD" clId="Web-{99C44797-0E56-F5AF-678D-7848B61E9AF5}" dt="2024-03-19T08:12:55.126" v="7" actId="1076"/>
      <pc:docMkLst>
        <pc:docMk/>
      </pc:docMkLst>
      <pc:sldChg chg="modSp">
        <pc:chgData name="Shashank Shekhar" userId="S::shashank@edunetfoundation.org::0008d1ff-90e7-469a-9966-0dcad996503d" providerId="AD" clId="Web-{99C44797-0E56-F5AF-678D-7848B61E9AF5}" dt="2024-03-19T08:09:28.422" v="3" actId="1076"/>
        <pc:sldMkLst>
          <pc:docMk/>
          <pc:sldMk cId="2746043547" sldId="1291"/>
        </pc:sldMkLst>
        <pc:spChg chg="mod">
          <ac:chgData name="Shashank Shekhar" userId="S::shashank@edunetfoundation.org::0008d1ff-90e7-469a-9966-0dcad996503d" providerId="AD" clId="Web-{99C44797-0E56-F5AF-678D-7848B61E9AF5}" dt="2024-03-19T08:09:28.422" v="3" actId="1076"/>
          <ac:spMkLst>
            <pc:docMk/>
            <pc:sldMk cId="2746043547" sldId="1291"/>
            <ac:spMk id="9" creationId="{091B843F-6928-3290-2287-5FA1F531B685}"/>
          </ac:spMkLst>
        </pc:spChg>
        <pc:grpChg chg="mod">
          <ac:chgData name="Shashank Shekhar" userId="S::shashank@edunetfoundation.org::0008d1ff-90e7-469a-9966-0dcad996503d" providerId="AD" clId="Web-{99C44797-0E56-F5AF-678D-7848B61E9AF5}" dt="2024-03-19T08:09:23.484" v="1" actId="1076"/>
          <ac:grpSpMkLst>
            <pc:docMk/>
            <pc:sldMk cId="2746043547" sldId="1291"/>
            <ac:grpSpMk id="3" creationId="{328E85CD-DF89-87DD-6181-DCDD73B5625F}"/>
          </ac:grpSpMkLst>
        </pc:grpChg>
      </pc:sldChg>
      <pc:sldChg chg="modSp">
        <pc:chgData name="Shashank Shekhar" userId="S::shashank@edunetfoundation.org::0008d1ff-90e7-469a-9966-0dcad996503d" providerId="AD" clId="Web-{99C44797-0E56-F5AF-678D-7848B61E9AF5}" dt="2024-03-19T08:09:33.969" v="5" actId="14100"/>
        <pc:sldMkLst>
          <pc:docMk/>
          <pc:sldMk cId="2975191714" sldId="1292"/>
        </pc:sldMkLst>
        <pc:spChg chg="mod">
          <ac:chgData name="Shashank Shekhar" userId="S::shashank@edunetfoundation.org::0008d1ff-90e7-469a-9966-0dcad996503d" providerId="AD" clId="Web-{99C44797-0E56-F5AF-678D-7848B61E9AF5}" dt="2024-03-19T08:09:33.969" v="5" actId="14100"/>
          <ac:spMkLst>
            <pc:docMk/>
            <pc:sldMk cId="2975191714" sldId="1292"/>
            <ac:spMk id="3" creationId="{0C511917-B5EE-88C1-A75B-AC3ADE14BEB8}"/>
          </ac:spMkLst>
        </pc:spChg>
        <pc:picChg chg="mod">
          <ac:chgData name="Shashank Shekhar" userId="S::shashank@edunetfoundation.org::0008d1ff-90e7-469a-9966-0dcad996503d" providerId="AD" clId="Web-{99C44797-0E56-F5AF-678D-7848B61E9AF5}" dt="2024-03-19T08:09:32.234" v="4" actId="14100"/>
          <ac:picMkLst>
            <pc:docMk/>
            <pc:sldMk cId="2975191714" sldId="1292"/>
            <ac:picMk id="5" creationId="{6858EAD1-D312-BBBA-4C50-43B9E76BB53F}"/>
          </ac:picMkLst>
        </pc:picChg>
      </pc:sldChg>
      <pc:sldChg chg="modSp">
        <pc:chgData name="Shashank Shekhar" userId="S::shashank@edunetfoundation.org::0008d1ff-90e7-469a-9966-0dcad996503d" providerId="AD" clId="Web-{99C44797-0E56-F5AF-678D-7848B61E9AF5}" dt="2024-03-19T08:12:55.126" v="7" actId="1076"/>
        <pc:sldMkLst>
          <pc:docMk/>
          <pc:sldMk cId="4168856024" sldId="1298"/>
        </pc:sldMkLst>
        <pc:spChg chg="mod">
          <ac:chgData name="Shashank Shekhar" userId="S::shashank@edunetfoundation.org::0008d1ff-90e7-469a-9966-0dcad996503d" providerId="AD" clId="Web-{99C44797-0E56-F5AF-678D-7848B61E9AF5}" dt="2024-03-19T08:12:55.126" v="7" actId="1076"/>
          <ac:spMkLst>
            <pc:docMk/>
            <pc:sldMk cId="4168856024" sldId="1298"/>
            <ac:spMk id="6" creationId="{3B7F6AB1-00E0-C56D-4BC6-78BBB15ACC7E}"/>
          </ac:spMkLst>
        </pc:spChg>
        <pc:grpChg chg="mod">
          <ac:chgData name="Shashank Shekhar" userId="S::shashank@edunetfoundation.org::0008d1ff-90e7-469a-9966-0dcad996503d" providerId="AD" clId="Web-{99C44797-0E56-F5AF-678D-7848B61E9AF5}" dt="2024-03-19T08:12:51.376" v="6" actId="1076"/>
          <ac:grpSpMkLst>
            <pc:docMk/>
            <pc:sldMk cId="4168856024" sldId="1298"/>
            <ac:grpSpMk id="4" creationId="{77315F7D-BDA3-3D19-664A-5108316858FF}"/>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184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72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802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34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2D9E-CF8F-D821-0EF0-82F39D6875D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3" name="Footer Placeholder 2">
            <a:extLst>
              <a:ext uri="{FF2B5EF4-FFF2-40B4-BE49-F238E27FC236}">
                <a16:creationId xmlns:a16="http://schemas.microsoft.com/office/drawing/2014/main" id="{C23170A1-58D7-78F7-D58A-811ADFF737E5}"/>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F2A898F9-6042-211C-FE5E-E3195182B7AA}"/>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2397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AA64-E432-8D59-6526-E68F7AC80EA1}"/>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D2085-944B-0B62-B557-11D0053DE106}"/>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B889BD-8520-EE29-14ED-24E88F0C13D6}"/>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AA8EC-BC22-DD8C-CC7C-5CD2AD69637C}"/>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6" name="Footer Placeholder 5">
            <a:extLst>
              <a:ext uri="{FF2B5EF4-FFF2-40B4-BE49-F238E27FC236}">
                <a16:creationId xmlns:a16="http://schemas.microsoft.com/office/drawing/2014/main" id="{D07ED4E8-E1B9-BC44-48DF-EA2B09D992CB}"/>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A28F55D-018D-571C-11FF-8F79FAAA5F70}"/>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70489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3725-BD84-E963-3DD7-9EDA5700105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1B5E6C-B120-BDBD-A118-74E930F95320}"/>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ED917-6757-883A-86C3-14AFBCE31FF0}"/>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8C69D-33B2-26F1-3AFC-2A4C100F9EB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6" name="Footer Placeholder 5">
            <a:extLst>
              <a:ext uri="{FF2B5EF4-FFF2-40B4-BE49-F238E27FC236}">
                <a16:creationId xmlns:a16="http://schemas.microsoft.com/office/drawing/2014/main" id="{1720A899-749A-96A6-52E3-5513E02E156A}"/>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7E5EE06A-6BB2-C7F9-0A30-ECA5F6491262}"/>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8412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C180-BF96-096D-0F74-E23F9309580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78D2F-2EAD-1FA2-9475-C228A7E9B4A6}"/>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14C92-1C92-C326-AE2B-EE64852E687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5" name="Footer Placeholder 4">
            <a:extLst>
              <a:ext uri="{FF2B5EF4-FFF2-40B4-BE49-F238E27FC236}">
                <a16:creationId xmlns:a16="http://schemas.microsoft.com/office/drawing/2014/main" id="{C42D40DF-8956-65BF-5B16-FCF84638AC22}"/>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8E2B801-4415-647B-D7B8-398663FE2B85}"/>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028087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35E50-9753-5324-3CBE-2DB02823BAD1}"/>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96334F-1BF5-5B8C-3F90-84BF75B51BC0}"/>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7E210-CB85-84DD-090A-44C7C1797C0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5" name="Footer Placeholder 4">
            <a:extLst>
              <a:ext uri="{FF2B5EF4-FFF2-40B4-BE49-F238E27FC236}">
                <a16:creationId xmlns:a16="http://schemas.microsoft.com/office/drawing/2014/main" id="{FB46FBE5-BF73-7C52-C3DF-B06D7641ECF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754D43C-F065-8BD6-C622-543D4321EB53}"/>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65426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BA23-5FDD-5D7E-F6FC-E4A6A7F5FDAF}"/>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1DBF0E-B651-D205-69BC-E38929484D9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5EAFE9-FEB4-90FA-7604-E71268E9BE4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5" name="Footer Placeholder 4">
            <a:extLst>
              <a:ext uri="{FF2B5EF4-FFF2-40B4-BE49-F238E27FC236}">
                <a16:creationId xmlns:a16="http://schemas.microsoft.com/office/drawing/2014/main" id="{90042C0C-D784-7894-6E7A-A3163E7BD218}"/>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97E244B-37C0-9DC6-22CD-EB660918FB6E}"/>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67229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7B7-1A74-AE21-4231-6A3BD6FFAA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C8CC2F-5827-22D5-D0CD-6AB9F4163E47}"/>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C6FD5-C3C6-194C-CBBF-F0992989045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5" name="Footer Placeholder 4">
            <a:extLst>
              <a:ext uri="{FF2B5EF4-FFF2-40B4-BE49-F238E27FC236}">
                <a16:creationId xmlns:a16="http://schemas.microsoft.com/office/drawing/2014/main" id="{73574B56-D685-4165-F13B-086D869C780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DA53AD0-652A-8B63-B4F8-E64E7976E3AC}"/>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160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8776-064D-C947-6F0A-07C1157DBB5B}"/>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97AF1F-1E9E-C1AB-35F2-7FCF85FEA10C}"/>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203F7-4A67-44F8-1EBE-73C704B5F33A}"/>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5" name="Footer Placeholder 4">
            <a:extLst>
              <a:ext uri="{FF2B5EF4-FFF2-40B4-BE49-F238E27FC236}">
                <a16:creationId xmlns:a16="http://schemas.microsoft.com/office/drawing/2014/main" id="{522099F4-B0B6-A02C-D33D-42B8CF9C4F4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63AEAC-197E-65FD-B921-6662926A1BBB}"/>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39091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C773-098A-371D-576C-4D005AAD10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1678A3-157A-338B-1D0E-5DEA10A09599}"/>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F0D3D6-28A0-B7DB-AA55-7E1AB265D8D3}"/>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D759DB-2EFB-5AB8-F2C0-4594FD8EF79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6" name="Footer Placeholder 5">
            <a:extLst>
              <a:ext uri="{FF2B5EF4-FFF2-40B4-BE49-F238E27FC236}">
                <a16:creationId xmlns:a16="http://schemas.microsoft.com/office/drawing/2014/main" id="{940AB47A-E9F3-E30E-4D25-BDB935FA99D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DF4B1E9-6E84-BC5A-9F68-AC8BD08A64DF}"/>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16768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C7-998D-6DF5-4AE4-39C9EA003C12}"/>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6AF4A-23F2-79CA-C667-8C4F35BF57DD}"/>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7276D-1914-7EB5-3698-A01774DF1735}"/>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CDF0B-5FBC-8A48-3967-A5A9B60BBE1B}"/>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D8437-251D-CB33-46CE-F1B208C3DE0A}"/>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DB15A-3C4B-088C-31D9-9D7FADA4117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8" name="Footer Placeholder 7">
            <a:extLst>
              <a:ext uri="{FF2B5EF4-FFF2-40B4-BE49-F238E27FC236}">
                <a16:creationId xmlns:a16="http://schemas.microsoft.com/office/drawing/2014/main" id="{A2FCD596-67EF-7A66-AED7-23CF46204AB7}"/>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C4D5DBB6-49F0-7026-4382-9F1CC71BD40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644819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66A4-83CF-94A2-2F9D-EB0EA91EFFE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6E68E2-F84C-3629-3FE2-83DD00EACA5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09-03-2025</a:t>
            </a:fld>
            <a:endParaRPr lang="en-IN"/>
          </a:p>
        </p:txBody>
      </p:sp>
      <p:sp>
        <p:nvSpPr>
          <p:cNvPr id="4" name="Footer Placeholder 3">
            <a:extLst>
              <a:ext uri="{FF2B5EF4-FFF2-40B4-BE49-F238E27FC236}">
                <a16:creationId xmlns:a16="http://schemas.microsoft.com/office/drawing/2014/main" id="{F04CCCF5-8802-F0B8-E635-C4316F70ED59}"/>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D93F6E91-77AB-EEFA-9CDE-D8D369E6A53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42999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7411959" y="234964"/>
            <a:ext cx="852410" cy="284955"/>
          </a:xfrm>
          <a:prstGeom prst="rect">
            <a:avLst/>
          </a:prstGeom>
          <a:noFill/>
          <a:ln>
            <a:noFill/>
          </a:ln>
        </p:spPr>
      </p:pic>
      <p:sp>
        <p:nvSpPr>
          <p:cNvPr id="5" name="TextBox 4">
            <a:extLst>
              <a:ext uri="{FF2B5EF4-FFF2-40B4-BE49-F238E27FC236}">
                <a16:creationId xmlns:a16="http://schemas.microsoft.com/office/drawing/2014/main" id="{8964A484-2963-FBA3-E733-1A64254407DC}"/>
              </a:ext>
            </a:extLst>
          </p:cNvPr>
          <p:cNvSpPr txBox="1"/>
          <p:nvPr userDrawn="1"/>
        </p:nvSpPr>
        <p:spPr>
          <a:xfrm>
            <a:off x="138743" y="189386"/>
            <a:ext cx="34535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rPr>
              <a:t>Creating A Future-ready Workforce</a:t>
            </a:r>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7261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70BE75-ABC6-B8F8-14C2-4329F082BA10}"/>
              </a:ext>
            </a:extLst>
          </p:cNvPr>
          <p:cNvSpPr/>
          <p:nvPr/>
        </p:nvSpPr>
        <p:spPr>
          <a:xfrm>
            <a:off x="5044697" y="5066794"/>
            <a:ext cx="4122549" cy="161945"/>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4A44FD-99EF-2386-CD7F-94CC9736D290}"/>
              </a:ext>
            </a:extLst>
          </p:cNvPr>
          <p:cNvSpPr/>
          <p:nvPr/>
        </p:nvSpPr>
        <p:spPr>
          <a:xfrm>
            <a:off x="6137328" y="122877"/>
            <a:ext cx="3006671"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in a suit talking on a cell phone&#10;&#10;Description automatically generated">
            <a:extLst>
              <a:ext uri="{FF2B5EF4-FFF2-40B4-BE49-F238E27FC236}">
                <a16:creationId xmlns:a16="http://schemas.microsoft.com/office/drawing/2014/main" id="{5CFB3317-FBB6-E882-D2A0-9D6E7CF982DD}"/>
              </a:ext>
            </a:extLst>
          </p:cNvPr>
          <p:cNvPicPr>
            <a:picLocks noChangeAspect="1"/>
          </p:cNvPicPr>
          <p:nvPr/>
        </p:nvPicPr>
        <p:blipFill>
          <a:blip r:embed="rId3"/>
          <a:stretch>
            <a:fillRect/>
          </a:stretch>
        </p:blipFill>
        <p:spPr>
          <a:xfrm>
            <a:off x="15498" y="0"/>
            <a:ext cx="9144000" cy="5143500"/>
          </a:xfrm>
          <a:prstGeom prst="rect">
            <a:avLst/>
          </a:prstGeom>
        </p:spPr>
      </p:pic>
      <p:sp>
        <p:nvSpPr>
          <p:cNvPr id="2" name="TextBox 1">
            <a:extLst>
              <a:ext uri="{FF2B5EF4-FFF2-40B4-BE49-F238E27FC236}">
                <a16:creationId xmlns:a16="http://schemas.microsoft.com/office/drawing/2014/main" id="{B1520DAD-F8CC-E505-163A-1A40C1FCC226}"/>
              </a:ext>
            </a:extLst>
          </p:cNvPr>
          <p:cNvSpPr txBox="1"/>
          <p:nvPr/>
        </p:nvSpPr>
        <p:spPr>
          <a:xfrm>
            <a:off x="219934" y="983057"/>
            <a:ext cx="3965230" cy="1384995"/>
          </a:xfrm>
          <a:prstGeom prst="rect">
            <a:avLst/>
          </a:prstGeom>
          <a:noFill/>
        </p:spPr>
        <p:txBody>
          <a:bodyPr wrap="square" rtlCol="0">
            <a:spAutoFit/>
          </a:bodyPr>
          <a:lstStyle/>
          <a:p>
            <a:r>
              <a:rPr lang="en-US" sz="2800" b="1" dirty="0">
                <a:solidFill>
                  <a:srgbClr val="161D23"/>
                </a:solidFill>
              </a:rPr>
              <a:t>NEXT GEN EMPLOYABILITY PROGRAM</a:t>
            </a:r>
          </a:p>
        </p:txBody>
      </p:sp>
      <p:sp>
        <p:nvSpPr>
          <p:cNvPr id="6" name="Rectangle 5">
            <a:extLst>
              <a:ext uri="{FF2B5EF4-FFF2-40B4-BE49-F238E27FC236}">
                <a16:creationId xmlns:a16="http://schemas.microsoft.com/office/drawing/2014/main" id="{BC4CF228-26B3-09C5-44DF-CA8F345519C2}"/>
              </a:ext>
            </a:extLst>
          </p:cNvPr>
          <p:cNvSpPr/>
          <p:nvPr/>
        </p:nvSpPr>
        <p:spPr>
          <a:xfrm>
            <a:off x="338619" y="2452456"/>
            <a:ext cx="23461" cy="1124328"/>
          </a:xfrm>
          <a:prstGeom prst="rect">
            <a:avLst/>
          </a:prstGeom>
          <a:solidFill>
            <a:srgbClr val="851910"/>
          </a:solidFill>
          <a:ln>
            <a:solidFill>
              <a:srgbClr val="8519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054292D-CF71-BD6B-6494-F0C14CB8262D}"/>
              </a:ext>
            </a:extLst>
          </p:cNvPr>
          <p:cNvSpPr txBox="1"/>
          <p:nvPr/>
        </p:nvSpPr>
        <p:spPr>
          <a:xfrm>
            <a:off x="389183" y="2453126"/>
            <a:ext cx="2727901" cy="1200329"/>
          </a:xfrm>
          <a:prstGeom prst="rect">
            <a:avLst/>
          </a:prstGeom>
          <a:noFill/>
        </p:spPr>
        <p:txBody>
          <a:bodyPr wrap="square" rtlCol="0">
            <a:spAutoFit/>
          </a:bodyPr>
          <a:lstStyle/>
          <a:p>
            <a:r>
              <a:rPr lang="en-US" sz="2400" dirty="0">
                <a:solidFill>
                  <a:srgbClr val="161D23"/>
                </a:solidFill>
              </a:rPr>
              <a:t>CREATING A FUTURE-READY WORKFORCE</a:t>
            </a:r>
          </a:p>
        </p:txBody>
      </p:sp>
      <p:sp>
        <p:nvSpPr>
          <p:cNvPr id="21" name="Rectangle 20">
            <a:extLst>
              <a:ext uri="{FF2B5EF4-FFF2-40B4-BE49-F238E27FC236}">
                <a16:creationId xmlns:a16="http://schemas.microsoft.com/office/drawing/2014/main" id="{3E916418-C932-83FF-F890-E41BEED5285B}"/>
              </a:ext>
            </a:extLst>
          </p:cNvPr>
          <p:cNvSpPr/>
          <p:nvPr/>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110;p4" descr="A close up of a sign&#10;&#10;Description automatically generated">
            <a:extLst>
              <a:ext uri="{FF2B5EF4-FFF2-40B4-BE49-F238E27FC236}">
                <a16:creationId xmlns:a16="http://schemas.microsoft.com/office/drawing/2014/main" id="{69DAD0D2-2C07-BEEA-4C8D-0FC32AA5BDFD}"/>
              </a:ext>
            </a:extLst>
          </p:cNvPr>
          <p:cNvPicPr preferRelativeResize="0"/>
          <p:nvPr/>
        </p:nvPicPr>
        <p:blipFill rotWithShape="1">
          <a:blip r:embed="rId4">
            <a:alphaModFix/>
          </a:blip>
          <a:srcRect/>
          <a:stretch/>
        </p:blipFill>
        <p:spPr>
          <a:xfrm>
            <a:off x="7411959" y="234964"/>
            <a:ext cx="852410" cy="284955"/>
          </a:xfrm>
          <a:prstGeom prst="rect">
            <a:avLst/>
          </a:prstGeom>
          <a:noFill/>
          <a:ln>
            <a:noFill/>
          </a:ln>
        </p:spPr>
      </p:pic>
      <p:sp>
        <p:nvSpPr>
          <p:cNvPr id="23" name="TextBox 22">
            <a:extLst>
              <a:ext uri="{FF2B5EF4-FFF2-40B4-BE49-F238E27FC236}">
                <a16:creationId xmlns:a16="http://schemas.microsoft.com/office/drawing/2014/main" id="{2909C0C7-360A-0B80-38D4-82EEF27C8CA1}"/>
              </a:ext>
            </a:extLst>
          </p:cNvPr>
          <p:cNvSpPr txBox="1"/>
          <p:nvPr/>
        </p:nvSpPr>
        <p:spPr>
          <a:xfrm>
            <a:off x="218705" y="3931116"/>
            <a:ext cx="1338878" cy="276999"/>
          </a:xfrm>
          <a:prstGeom prst="rect">
            <a:avLst/>
          </a:prstGeom>
          <a:noFill/>
        </p:spPr>
        <p:txBody>
          <a:bodyPr wrap="square" rtlCol="0" anchor="ctr">
            <a:spAutoFit/>
          </a:bodyPr>
          <a:lstStyle/>
          <a:p>
            <a:r>
              <a:rPr lang="en-US" sz="1200" b="1" dirty="0">
                <a:solidFill>
                  <a:srgbClr val="161D23"/>
                </a:solidFill>
              </a:rPr>
              <a:t>Student Name :</a:t>
            </a:r>
          </a:p>
        </p:txBody>
      </p:sp>
      <p:sp>
        <p:nvSpPr>
          <p:cNvPr id="24" name="TextBox 23">
            <a:extLst>
              <a:ext uri="{FF2B5EF4-FFF2-40B4-BE49-F238E27FC236}">
                <a16:creationId xmlns:a16="http://schemas.microsoft.com/office/drawing/2014/main" id="{516863D8-C016-5DAB-A496-2E7822EE5CC8}"/>
              </a:ext>
            </a:extLst>
          </p:cNvPr>
          <p:cNvSpPr txBox="1"/>
          <p:nvPr/>
        </p:nvSpPr>
        <p:spPr>
          <a:xfrm>
            <a:off x="5466719" y="4420857"/>
            <a:ext cx="1338878" cy="276999"/>
          </a:xfrm>
          <a:prstGeom prst="rect">
            <a:avLst/>
          </a:prstGeom>
          <a:noFill/>
        </p:spPr>
        <p:txBody>
          <a:bodyPr wrap="square" rtlCol="0" anchor="ctr">
            <a:spAutoFit/>
          </a:bodyPr>
          <a:lstStyle/>
          <a:p>
            <a:r>
              <a:rPr lang="en-US" sz="1200" b="1" dirty="0">
                <a:solidFill>
                  <a:srgbClr val="161D23"/>
                </a:solidFill>
              </a:rPr>
              <a:t>College Name :</a:t>
            </a:r>
          </a:p>
        </p:txBody>
      </p:sp>
      <p:sp>
        <p:nvSpPr>
          <p:cNvPr id="25" name="TextBox 24">
            <a:extLst>
              <a:ext uri="{FF2B5EF4-FFF2-40B4-BE49-F238E27FC236}">
                <a16:creationId xmlns:a16="http://schemas.microsoft.com/office/drawing/2014/main" id="{B0D7A7F1-88E8-0735-5FF0-08C11362F157}"/>
              </a:ext>
            </a:extLst>
          </p:cNvPr>
          <p:cNvSpPr txBox="1"/>
          <p:nvPr/>
        </p:nvSpPr>
        <p:spPr>
          <a:xfrm>
            <a:off x="207099" y="4131286"/>
            <a:ext cx="1644951" cy="276999"/>
          </a:xfrm>
          <a:prstGeom prst="rect">
            <a:avLst/>
          </a:prstGeom>
          <a:noFill/>
        </p:spPr>
        <p:txBody>
          <a:bodyPr wrap="square" rtlCol="0" anchor="ctr">
            <a:spAutoFit/>
          </a:bodyPr>
          <a:lstStyle/>
          <a:p>
            <a:r>
              <a:rPr lang="en-US" sz="1200" dirty="0">
                <a:solidFill>
                  <a:srgbClr val="161D23"/>
                </a:solidFill>
              </a:rPr>
              <a:t>Karthik M </a:t>
            </a:r>
          </a:p>
        </p:txBody>
      </p:sp>
      <p:sp>
        <p:nvSpPr>
          <p:cNvPr id="26" name="TextBox 25">
            <a:extLst>
              <a:ext uri="{FF2B5EF4-FFF2-40B4-BE49-F238E27FC236}">
                <a16:creationId xmlns:a16="http://schemas.microsoft.com/office/drawing/2014/main" id="{1B3A60C8-4356-D37F-0DDF-A39B87F184C1}"/>
              </a:ext>
            </a:extLst>
          </p:cNvPr>
          <p:cNvSpPr txBox="1"/>
          <p:nvPr/>
        </p:nvSpPr>
        <p:spPr>
          <a:xfrm>
            <a:off x="218705" y="4465385"/>
            <a:ext cx="1338878" cy="276999"/>
          </a:xfrm>
          <a:prstGeom prst="rect">
            <a:avLst/>
          </a:prstGeom>
          <a:noFill/>
        </p:spPr>
        <p:txBody>
          <a:bodyPr wrap="square" rtlCol="0" anchor="ctr">
            <a:spAutoFit/>
          </a:bodyPr>
          <a:lstStyle/>
          <a:p>
            <a:r>
              <a:rPr lang="en-US" sz="1200" b="1" dirty="0">
                <a:solidFill>
                  <a:srgbClr val="161D23"/>
                </a:solidFill>
              </a:rPr>
              <a:t>Student ID :</a:t>
            </a:r>
          </a:p>
        </p:txBody>
      </p:sp>
      <p:sp>
        <p:nvSpPr>
          <p:cNvPr id="27" name="TextBox 26">
            <a:extLst>
              <a:ext uri="{FF2B5EF4-FFF2-40B4-BE49-F238E27FC236}">
                <a16:creationId xmlns:a16="http://schemas.microsoft.com/office/drawing/2014/main" id="{D52A72D2-9BA5-CD7D-B4C1-CFD904CD627D}"/>
              </a:ext>
            </a:extLst>
          </p:cNvPr>
          <p:cNvSpPr txBox="1"/>
          <p:nvPr/>
        </p:nvSpPr>
        <p:spPr>
          <a:xfrm>
            <a:off x="207099" y="4665555"/>
            <a:ext cx="2394277" cy="276999"/>
          </a:xfrm>
          <a:prstGeom prst="rect">
            <a:avLst/>
          </a:prstGeom>
          <a:noFill/>
        </p:spPr>
        <p:txBody>
          <a:bodyPr wrap="square" rtlCol="0" anchor="ctr">
            <a:spAutoFit/>
          </a:bodyPr>
          <a:lstStyle/>
          <a:p>
            <a:r>
              <a:rPr lang="en-US" sz="1200" dirty="0">
                <a:solidFill>
                  <a:srgbClr val="161D23"/>
                </a:solidFill>
              </a:rPr>
              <a:t>STU6593d7fb462321704187899</a:t>
            </a:r>
          </a:p>
        </p:txBody>
      </p:sp>
      <p:sp>
        <p:nvSpPr>
          <p:cNvPr id="28" name="TextBox 27">
            <a:extLst>
              <a:ext uri="{FF2B5EF4-FFF2-40B4-BE49-F238E27FC236}">
                <a16:creationId xmlns:a16="http://schemas.microsoft.com/office/drawing/2014/main" id="{84E78094-5E7B-659F-FF09-871190F3DD5A}"/>
              </a:ext>
            </a:extLst>
          </p:cNvPr>
          <p:cNvSpPr txBox="1"/>
          <p:nvPr/>
        </p:nvSpPr>
        <p:spPr>
          <a:xfrm>
            <a:off x="5468585" y="4625223"/>
            <a:ext cx="3006671" cy="276999"/>
          </a:xfrm>
          <a:prstGeom prst="rect">
            <a:avLst/>
          </a:prstGeom>
          <a:noFill/>
        </p:spPr>
        <p:txBody>
          <a:bodyPr wrap="square" rtlCol="0" anchor="ctr">
            <a:spAutoFit/>
          </a:bodyPr>
          <a:lstStyle/>
          <a:p>
            <a:r>
              <a:rPr lang="en-US" sz="1200" dirty="0">
                <a:solidFill>
                  <a:srgbClr val="161D23"/>
                </a:solidFill>
              </a:rPr>
              <a:t>Global Academy of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9D92B2FF-8614-61F9-FFA7-45E78700C2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pic>
        <p:nvPicPr>
          <p:cNvPr id="1028" name="Picture 4" descr="Home Page">
            <a:extLst>
              <a:ext uri="{FF2B5EF4-FFF2-40B4-BE49-F238E27FC236}">
                <a16:creationId xmlns:a16="http://schemas.microsoft.com/office/drawing/2014/main" id="{C3DA0BDC-233D-54B3-2BD6-D54809890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644" y="1172476"/>
            <a:ext cx="6728875" cy="342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85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Conclusion</a:t>
            </a:r>
            <a:endParaRPr lang="en-IN" sz="16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142495" y="1149763"/>
            <a:ext cx="4445003" cy="2893100"/>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IN" b="0" i="0" dirty="0" err="1">
                <a:solidFill>
                  <a:srgbClr val="000000"/>
                </a:solidFill>
                <a:effectLst/>
                <a:latin typeface="Inter"/>
              </a:rPr>
              <a:t>RecipeHub</a:t>
            </a:r>
            <a:r>
              <a:rPr lang="en-IN" b="0" i="0" dirty="0">
                <a:solidFill>
                  <a:srgbClr val="000000"/>
                </a:solidFill>
                <a:effectLst/>
                <a:latin typeface="Inter"/>
              </a:rPr>
              <a:t> is a dynamic platform for sharing recipes, aimed at creating an engaging and user-friendly experience for food lovers. Utilizing React.js for the frontend, along with Node.js and Express.js for the backend, and MongoDB for data management, the platform guarantees scalability, security, and efficiency. Features such as JWT authentication, real-time notifications, and an admin panel boost user interaction and content moderation. With smooth API integration and a well-organized architecture, </a:t>
            </a:r>
            <a:r>
              <a:rPr lang="en-IN" b="0" i="0" dirty="0" err="1">
                <a:solidFill>
                  <a:srgbClr val="000000"/>
                </a:solidFill>
                <a:effectLst/>
                <a:latin typeface="Inter"/>
              </a:rPr>
              <a:t>RecipeHub</a:t>
            </a:r>
            <a:r>
              <a:rPr lang="en-IN" b="0" i="0" dirty="0">
                <a:solidFill>
                  <a:srgbClr val="000000"/>
                </a:solidFill>
                <a:effectLst/>
                <a:latin typeface="Inter"/>
              </a:rPr>
              <a:t> effectively connects recipe sharing with community engagement, making it an excellent resource for users eager to explore and share their culinary talents.</a:t>
            </a:r>
            <a:endParaRPr lang="en-US" dirty="0">
              <a:latin typeface="+mn-lt"/>
            </a:endParaRPr>
          </a:p>
        </p:txBody>
      </p:sp>
      <p:pic>
        <p:nvPicPr>
          <p:cNvPr id="2" name="Picture 1" descr="A pen and papers with check marks&#10;&#10;Description automatically generated">
            <a:extLst>
              <a:ext uri="{FF2B5EF4-FFF2-40B4-BE49-F238E27FC236}">
                <a16:creationId xmlns:a16="http://schemas.microsoft.com/office/drawing/2014/main" id="{911873D4-6E45-41A1-3B3A-557C66561EEF}"/>
              </a:ext>
            </a:extLst>
          </p:cNvPr>
          <p:cNvPicPr>
            <a:picLocks noChangeAspect="1"/>
          </p:cNvPicPr>
          <p:nvPr/>
        </p:nvPicPr>
        <p:blipFill rotWithShape="1">
          <a:blip r:embed="rId3"/>
          <a:srcRect t="17" r="7" b="14"/>
          <a:stretch/>
        </p:blipFill>
        <p:spPr>
          <a:xfrm>
            <a:off x="4798082" y="1398625"/>
            <a:ext cx="4104015" cy="2893338"/>
          </a:xfrm>
          <a:prstGeom prst="rect">
            <a:avLst/>
          </a:prstGeom>
        </p:spPr>
      </p:pic>
    </p:spTree>
    <p:extLst>
      <p:ext uri="{BB962C8B-B14F-4D97-AF65-F5344CB8AC3E}">
        <p14:creationId xmlns:p14="http://schemas.microsoft.com/office/powerpoint/2010/main" val="204632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thank you card&#10;&#10;Description automatically generated">
            <a:extLst>
              <a:ext uri="{FF2B5EF4-FFF2-40B4-BE49-F238E27FC236}">
                <a16:creationId xmlns:a16="http://schemas.microsoft.com/office/drawing/2014/main" id="{A93903B1-E7A1-B168-DEC2-0635A4163F59}"/>
              </a:ext>
            </a:extLst>
          </p:cNvPr>
          <p:cNvPicPr>
            <a:picLocks noChangeAspect="1"/>
          </p:cNvPicPr>
          <p:nvPr/>
        </p:nvPicPr>
        <p:blipFill rotWithShape="1">
          <a:blip r:embed="rId3"/>
          <a:srcRect l="9710" t="21904" r="9339"/>
          <a:stretch/>
        </p:blipFill>
        <p:spPr>
          <a:xfrm>
            <a:off x="575375" y="402956"/>
            <a:ext cx="7993251" cy="4337588"/>
          </a:xfrm>
          <a:prstGeom prst="rect">
            <a:avLst/>
          </a:prstGeom>
        </p:spPr>
      </p:pic>
      <p:grpSp>
        <p:nvGrpSpPr>
          <p:cNvPr id="2" name="Group 1">
            <a:extLst>
              <a:ext uri="{FF2B5EF4-FFF2-40B4-BE49-F238E27FC236}">
                <a16:creationId xmlns:a16="http://schemas.microsoft.com/office/drawing/2014/main" id="{CEE0173B-95AD-2DE9-9875-1230DDB2626C}"/>
              </a:ext>
            </a:extLst>
          </p:cNvPr>
          <p:cNvGrpSpPr/>
          <p:nvPr/>
        </p:nvGrpSpPr>
        <p:grpSpPr>
          <a:xfrm>
            <a:off x="3471621" y="3184902"/>
            <a:ext cx="2200759" cy="813661"/>
            <a:chOff x="3246895" y="3184902"/>
            <a:chExt cx="2200759" cy="813661"/>
          </a:xfrm>
        </p:grpSpPr>
        <p:sp>
          <p:nvSpPr>
            <p:cNvPr id="7" name="Rectangle: Rounded Corners 6">
              <a:extLst>
                <a:ext uri="{FF2B5EF4-FFF2-40B4-BE49-F238E27FC236}">
                  <a16:creationId xmlns:a16="http://schemas.microsoft.com/office/drawing/2014/main" id="{7DB8DC4F-8F3C-8864-0B3A-2CEA4109D402}"/>
                </a:ext>
              </a:extLst>
            </p:cNvPr>
            <p:cNvSpPr/>
            <p:nvPr/>
          </p:nvSpPr>
          <p:spPr>
            <a:xfrm>
              <a:off x="3246895" y="3184902"/>
              <a:ext cx="2200759" cy="813661"/>
            </a:xfrm>
            <a:prstGeom prst="roundRect">
              <a:avLst>
                <a:gd name="adj" fmla="val 12730"/>
              </a:avLst>
            </a:prstGeom>
            <a:solidFill>
              <a:schemeClr val="bg1">
                <a:alpha val="44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descr="A close up of a logo&#10;&#10;Description automatically generated">
              <a:extLst>
                <a:ext uri="{FF2B5EF4-FFF2-40B4-BE49-F238E27FC236}">
                  <a16:creationId xmlns:a16="http://schemas.microsoft.com/office/drawing/2014/main" id="{D1CBC941-B5EE-0296-38A5-2CB11104E0D2}"/>
                </a:ext>
              </a:extLst>
            </p:cNvPr>
            <p:cNvPicPr>
              <a:picLocks noChangeAspect="1"/>
            </p:cNvPicPr>
            <p:nvPr/>
          </p:nvPicPr>
          <p:blipFill>
            <a:blip r:embed="rId4"/>
            <a:stretch>
              <a:fillRect/>
            </a:stretch>
          </p:blipFill>
          <p:spPr>
            <a:xfrm>
              <a:off x="3551416" y="3332885"/>
              <a:ext cx="1591717" cy="517694"/>
            </a:xfrm>
            <a:prstGeom prst="rect">
              <a:avLst/>
            </a:prstGeom>
          </p:spPr>
        </p:pic>
      </p:grpSp>
    </p:spTree>
    <p:extLst>
      <p:ext uri="{BB962C8B-B14F-4D97-AF65-F5344CB8AC3E}">
        <p14:creationId xmlns:p14="http://schemas.microsoft.com/office/powerpoint/2010/main" val="354436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0" name="Group 9">
            <a:extLst>
              <a:ext uri="{FF2B5EF4-FFF2-40B4-BE49-F238E27FC236}">
                <a16:creationId xmlns:a16="http://schemas.microsoft.com/office/drawing/2014/main" id="{80D2C29E-66A5-D13B-1825-539B2100EB68}"/>
              </a:ext>
            </a:extLst>
          </p:cNvPr>
          <p:cNvGrpSpPr/>
          <p:nvPr/>
        </p:nvGrpSpPr>
        <p:grpSpPr>
          <a:xfrm>
            <a:off x="743919" y="1340601"/>
            <a:ext cx="7656162" cy="3161654"/>
            <a:chOff x="922150" y="1325103"/>
            <a:chExt cx="7656162" cy="3161654"/>
          </a:xfrm>
        </p:grpSpPr>
        <p:sp>
          <p:nvSpPr>
            <p:cNvPr id="3" name="Rectangle 2">
              <a:extLst>
                <a:ext uri="{FF2B5EF4-FFF2-40B4-BE49-F238E27FC236}">
                  <a16:creationId xmlns:a16="http://schemas.microsoft.com/office/drawing/2014/main" id="{FDDCC566-B000-7B3E-F778-C19DE993DFF5}"/>
                </a:ext>
              </a:extLst>
            </p:cNvPr>
            <p:cNvSpPr/>
            <p:nvPr/>
          </p:nvSpPr>
          <p:spPr>
            <a:xfrm>
              <a:off x="1376643" y="1571218"/>
              <a:ext cx="7201669" cy="2623250"/>
            </a:xfrm>
            <a:prstGeom prst="rect">
              <a:avLst/>
            </a:prstGeom>
            <a:solidFill>
              <a:srgbClr val="E8ECF8"/>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640C382-94E9-1DDA-BE8A-521BEB626F59}"/>
                </a:ext>
              </a:extLst>
            </p:cNvPr>
            <p:cNvSpPr/>
            <p:nvPr/>
          </p:nvSpPr>
          <p:spPr>
            <a:xfrm>
              <a:off x="922150" y="1325103"/>
              <a:ext cx="697424" cy="3161654"/>
            </a:xfrm>
            <a:prstGeom prst="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8B2F1D2-B3CD-47D4-C97B-3CE2F64AFC82}"/>
                </a:ext>
              </a:extLst>
            </p:cNvPr>
            <p:cNvSpPr txBox="1"/>
            <p:nvPr/>
          </p:nvSpPr>
          <p:spPr>
            <a:xfrm>
              <a:off x="2859380" y="1823109"/>
              <a:ext cx="4409149"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2000" b="1" dirty="0">
                  <a:solidFill>
                    <a:srgbClr val="223366"/>
                  </a:solidFill>
                  <a:latin typeface="Arial"/>
                  <a:cs typeface="Arial"/>
                </a:rPr>
                <a:t>CAPSTONE PROJECT SHOWCASE</a:t>
              </a:r>
            </a:p>
          </p:txBody>
        </p:sp>
        <p:sp>
          <p:nvSpPr>
            <p:cNvPr id="9" name="TextBox 7">
              <a:extLst>
                <a:ext uri="{FF2B5EF4-FFF2-40B4-BE49-F238E27FC236}">
                  <a16:creationId xmlns:a16="http://schemas.microsoft.com/office/drawing/2014/main" id="{9AF297CE-9F11-2600-2058-A27EC2B5D9D4}"/>
                </a:ext>
              </a:extLst>
            </p:cNvPr>
            <p:cNvSpPr txBox="1"/>
            <p:nvPr/>
          </p:nvSpPr>
          <p:spPr>
            <a:xfrm>
              <a:off x="1899598" y="3431892"/>
              <a:ext cx="6328712"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accent2">
                      <a:lumMod val="75000"/>
                    </a:schemeClr>
                  </a:solidFill>
                  <a:latin typeface="+mj-lt"/>
                </a:rPr>
                <a:t>Abstract | Problem Statement | Project Overview |</a:t>
              </a:r>
              <a:r>
                <a:rPr lang="en-US" sz="1600" dirty="0">
                  <a:solidFill>
                    <a:schemeClr val="accent2">
                      <a:lumMod val="75000"/>
                    </a:schemeClr>
                  </a:solidFill>
                  <a:latin typeface="+mj-lt"/>
                  <a:ea typeface="+mn-lt"/>
                  <a:cs typeface="Poppins"/>
                </a:rPr>
                <a:t> Proposed </a:t>
              </a:r>
              <a:r>
                <a:rPr lang="en-US" sz="1600" dirty="0">
                  <a:solidFill>
                    <a:schemeClr val="accent2">
                      <a:lumMod val="75000"/>
                    </a:schemeClr>
                  </a:solidFill>
                  <a:latin typeface="+mj-lt"/>
                  <a:ea typeface="+mn-lt"/>
                  <a:cs typeface="+mn-lt"/>
                </a:rPr>
                <a:t>Solution </a:t>
              </a:r>
              <a:r>
                <a:rPr lang="en-US" sz="1600" dirty="0">
                  <a:solidFill>
                    <a:schemeClr val="accent2">
                      <a:lumMod val="75000"/>
                    </a:schemeClr>
                  </a:solidFill>
                  <a:latin typeface="+mj-lt"/>
                </a:rPr>
                <a:t>| </a:t>
              </a:r>
              <a:r>
                <a:rPr lang="en-US" sz="1600" dirty="0">
                  <a:solidFill>
                    <a:schemeClr val="accent2">
                      <a:lumMod val="75000"/>
                    </a:schemeClr>
                  </a:solidFill>
                  <a:latin typeface="+mj-lt"/>
                  <a:ea typeface="+mn-lt"/>
                  <a:cs typeface="Poppins"/>
                </a:rPr>
                <a:t>Technology Used</a:t>
              </a:r>
              <a:r>
                <a:rPr lang="en-US" sz="1600" dirty="0">
                  <a:solidFill>
                    <a:schemeClr val="accent2">
                      <a:lumMod val="75000"/>
                    </a:schemeClr>
                  </a:solidFill>
                  <a:latin typeface="+mj-lt"/>
                </a:rPr>
                <a:t> | Modelling &amp; Results </a:t>
              </a:r>
              <a:r>
                <a:rPr lang="en-US" sz="1600" dirty="0">
                  <a:solidFill>
                    <a:schemeClr val="accent2">
                      <a:lumMod val="75000"/>
                    </a:schemeClr>
                  </a:solidFill>
                  <a:latin typeface="+mj-lt"/>
                  <a:ea typeface="+mn-lt"/>
                  <a:cs typeface="+mn-lt"/>
                </a:rPr>
                <a:t>| Conclusion | Q&amp;A</a:t>
              </a:r>
              <a:endParaRPr lang="en-US" sz="1600" dirty="0">
                <a:solidFill>
                  <a:schemeClr val="accent2">
                    <a:lumMod val="75000"/>
                  </a:schemeClr>
                </a:solidFill>
                <a:latin typeface="+mj-lt"/>
                <a:cs typeface="Poppins"/>
              </a:endParaRPr>
            </a:p>
          </p:txBody>
        </p:sp>
        <p:sp>
          <p:nvSpPr>
            <p:cNvPr id="8" name="TextBox 10">
              <a:extLst>
                <a:ext uri="{FF2B5EF4-FFF2-40B4-BE49-F238E27FC236}">
                  <a16:creationId xmlns:a16="http://schemas.microsoft.com/office/drawing/2014/main" id="{D4240D32-9BCC-D793-EF34-3F436C714765}"/>
                </a:ext>
              </a:extLst>
            </p:cNvPr>
            <p:cNvSpPr txBox="1"/>
            <p:nvPr/>
          </p:nvSpPr>
          <p:spPr>
            <a:xfrm>
              <a:off x="2402240" y="2534555"/>
              <a:ext cx="5323429" cy="76495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latin typeface="+mj-lt"/>
                </a:rPr>
                <a:t>Project Title</a:t>
              </a:r>
            </a:p>
            <a:p>
              <a:pPr algn="ctr">
                <a:lnSpc>
                  <a:spcPts val="1996"/>
                </a:lnSpc>
                <a:spcBef>
                  <a:spcPct val="0"/>
                </a:spcBef>
              </a:pPr>
              <a:r>
                <a:rPr lang="en-IN" sz="1600" b="1" i="0" dirty="0">
                  <a:solidFill>
                    <a:srgbClr val="5C5776"/>
                  </a:solidFill>
                  <a:effectLst/>
                  <a:latin typeface="Nunito" panose="020F0502020204030204" pitchFamily="2" charset="0"/>
                </a:rPr>
                <a:t>Recipe Sharing Platform with React and </a:t>
              </a:r>
              <a:r>
                <a:rPr lang="en-IN" sz="1600" b="1" i="0" dirty="0" err="1">
                  <a:solidFill>
                    <a:srgbClr val="5C5776"/>
                  </a:solidFill>
                  <a:effectLst/>
                  <a:latin typeface="Nunito" panose="020F0502020204030204" pitchFamily="2" charset="0"/>
                </a:rPr>
                <a:t>ExpressJS</a:t>
              </a:r>
              <a:r>
                <a:rPr lang="en-IN" sz="1600" b="1" i="0" dirty="0">
                  <a:solidFill>
                    <a:srgbClr val="5C5776"/>
                  </a:solidFill>
                  <a:effectLst/>
                  <a:latin typeface="Nunito" panose="020F0502020204030204" pitchFamily="2" charset="0"/>
                </a:rPr>
                <a:t> Framework</a:t>
              </a:r>
              <a:endParaRPr lang="en-US" sz="1600" b="1" dirty="0">
                <a:latin typeface="+mj-lt"/>
                <a:cs typeface="Poppins"/>
              </a:endParaRPr>
            </a:p>
          </p:txBody>
        </p:sp>
      </p:grpSp>
    </p:spTree>
    <p:extLst>
      <p:ext uri="{BB962C8B-B14F-4D97-AF65-F5344CB8AC3E}">
        <p14:creationId xmlns:p14="http://schemas.microsoft.com/office/powerpoint/2010/main" val="323211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4E3A995-569D-073F-9467-C96E076827FA}"/>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Abstract</a:t>
            </a:r>
            <a:endParaRPr lang="en-IN" sz="1600" dirty="0">
              <a:solidFill>
                <a:srgbClr val="213163"/>
              </a:solidFill>
            </a:endParaRPr>
          </a:p>
        </p:txBody>
      </p:sp>
      <p:grpSp>
        <p:nvGrpSpPr>
          <p:cNvPr id="29" name="Group 28">
            <a:extLst>
              <a:ext uri="{FF2B5EF4-FFF2-40B4-BE49-F238E27FC236}">
                <a16:creationId xmlns:a16="http://schemas.microsoft.com/office/drawing/2014/main" id="{A726C2F8-3E16-2C0C-B71C-BDFE7C703F1C}"/>
              </a:ext>
            </a:extLst>
          </p:cNvPr>
          <p:cNvGrpSpPr/>
          <p:nvPr/>
        </p:nvGrpSpPr>
        <p:grpSpPr>
          <a:xfrm>
            <a:off x="735884" y="1338243"/>
            <a:ext cx="7719937" cy="3323608"/>
            <a:chOff x="712031" y="1234880"/>
            <a:chExt cx="7719937" cy="3323608"/>
          </a:xfrm>
        </p:grpSpPr>
        <p:grpSp>
          <p:nvGrpSpPr>
            <p:cNvPr id="28" name="Group 27">
              <a:extLst>
                <a:ext uri="{FF2B5EF4-FFF2-40B4-BE49-F238E27FC236}">
                  <a16:creationId xmlns:a16="http://schemas.microsoft.com/office/drawing/2014/main" id="{465A22E0-5D6D-1B1A-F09A-169A2C2E55D1}"/>
                </a:ext>
              </a:extLst>
            </p:cNvPr>
            <p:cNvGrpSpPr/>
            <p:nvPr/>
          </p:nvGrpSpPr>
          <p:grpSpPr>
            <a:xfrm>
              <a:off x="712031" y="1234880"/>
              <a:ext cx="7719937" cy="643467"/>
              <a:chOff x="712031" y="1234880"/>
              <a:chExt cx="7719937" cy="643467"/>
            </a:xfrm>
          </p:grpSpPr>
          <p:sp>
            <p:nvSpPr>
              <p:cNvPr id="4" name="Rectangle 3">
                <a:extLst>
                  <a:ext uri="{FF2B5EF4-FFF2-40B4-BE49-F238E27FC236}">
                    <a16:creationId xmlns:a16="http://schemas.microsoft.com/office/drawing/2014/main" id="{5992A4C9-DAB8-80D3-B09E-07655DAEBB65}"/>
                  </a:ext>
                </a:extLst>
              </p:cNvPr>
              <p:cNvSpPr/>
              <p:nvPr/>
            </p:nvSpPr>
            <p:spPr>
              <a:xfrm>
                <a:off x="1372430" y="1234880"/>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IN" b="0" i="0" dirty="0">
                    <a:solidFill>
                      <a:srgbClr val="000000"/>
                    </a:solidFill>
                    <a:effectLst/>
                    <a:latin typeface="Inter"/>
                  </a:rPr>
                  <a:t>The project features a full-stack architecture with a React.js frontend and a Node.js/Express backend.</a:t>
                </a:r>
                <a:endParaRPr lang="en-US" sz="1400" dirty="0">
                  <a:solidFill>
                    <a:schemeClr val="tx1"/>
                  </a:solidFill>
                  <a:latin typeface="+mj-lt"/>
                  <a:cs typeface="Times New Roman" panose="02020603050405020304" pitchFamily="18" charset="0"/>
                </a:endParaRPr>
              </a:p>
            </p:txBody>
          </p:sp>
          <p:sp>
            <p:nvSpPr>
              <p:cNvPr id="5" name="Rectangle: Rounded Corners 4">
                <a:extLst>
                  <a:ext uri="{FF2B5EF4-FFF2-40B4-BE49-F238E27FC236}">
                    <a16:creationId xmlns:a16="http://schemas.microsoft.com/office/drawing/2014/main" id="{37A0F124-FCC7-043A-F32C-33314AB146BD}"/>
                  </a:ext>
                </a:extLst>
              </p:cNvPr>
              <p:cNvSpPr/>
              <p:nvPr/>
            </p:nvSpPr>
            <p:spPr>
              <a:xfrm>
                <a:off x="712031" y="1234880"/>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1</a:t>
                </a:r>
              </a:p>
            </p:txBody>
          </p:sp>
        </p:grpSp>
        <p:grpSp>
          <p:nvGrpSpPr>
            <p:cNvPr id="27" name="Group 26">
              <a:extLst>
                <a:ext uri="{FF2B5EF4-FFF2-40B4-BE49-F238E27FC236}">
                  <a16:creationId xmlns:a16="http://schemas.microsoft.com/office/drawing/2014/main" id="{437AEA5F-38C7-2EAC-B55A-A52C642C7997}"/>
                </a:ext>
              </a:extLst>
            </p:cNvPr>
            <p:cNvGrpSpPr/>
            <p:nvPr/>
          </p:nvGrpSpPr>
          <p:grpSpPr>
            <a:xfrm>
              <a:off x="712031" y="2128260"/>
              <a:ext cx="7719937" cy="643467"/>
              <a:chOff x="712031" y="1974905"/>
              <a:chExt cx="7719937" cy="643467"/>
            </a:xfrm>
          </p:grpSpPr>
          <p:sp>
            <p:nvSpPr>
              <p:cNvPr id="17" name="Rectangle 16">
                <a:extLst>
                  <a:ext uri="{FF2B5EF4-FFF2-40B4-BE49-F238E27FC236}">
                    <a16:creationId xmlns:a16="http://schemas.microsoft.com/office/drawing/2014/main" id="{F0874972-970E-AB20-28FF-DE51D45409C5}"/>
                  </a:ext>
                </a:extLst>
              </p:cNvPr>
              <p:cNvSpPr/>
              <p:nvPr/>
            </p:nvSpPr>
            <p:spPr>
              <a:xfrm>
                <a:off x="1372430" y="1974905"/>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IN" b="0" i="0" dirty="0">
                    <a:solidFill>
                      <a:srgbClr val="000000"/>
                    </a:solidFill>
                    <a:effectLst/>
                    <a:latin typeface="Inter"/>
                  </a:rPr>
                  <a:t>Users have the ability to post recipes, leave comments, receive notifications, and manage their accounts, while an admin panel is available for content moderation. </a:t>
                </a:r>
                <a:br>
                  <a:rPr lang="en-IN" dirty="0"/>
                </a:br>
                <a:endParaRPr lang="en-US" sz="1400" dirty="0">
                  <a:solidFill>
                    <a:schemeClr val="tx1"/>
                  </a:solidFill>
                  <a:latin typeface="+mj-lt"/>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A7560D0E-33BB-8564-4F1A-5B42E2343E74}"/>
                  </a:ext>
                </a:extLst>
              </p:cNvPr>
              <p:cNvSpPr/>
              <p:nvPr/>
            </p:nvSpPr>
            <p:spPr>
              <a:xfrm>
                <a:off x="712031" y="1974905"/>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2</a:t>
                </a:r>
              </a:p>
            </p:txBody>
          </p:sp>
        </p:grpSp>
        <p:grpSp>
          <p:nvGrpSpPr>
            <p:cNvPr id="26" name="Group 25">
              <a:extLst>
                <a:ext uri="{FF2B5EF4-FFF2-40B4-BE49-F238E27FC236}">
                  <a16:creationId xmlns:a16="http://schemas.microsoft.com/office/drawing/2014/main" id="{86049283-7CB4-2083-CE02-53D7ACA583B3}"/>
                </a:ext>
              </a:extLst>
            </p:cNvPr>
            <p:cNvGrpSpPr/>
            <p:nvPr/>
          </p:nvGrpSpPr>
          <p:grpSpPr>
            <a:xfrm>
              <a:off x="712031" y="3021640"/>
              <a:ext cx="7719937" cy="643467"/>
              <a:chOff x="712031" y="2737676"/>
              <a:chExt cx="7719937" cy="643467"/>
            </a:xfrm>
          </p:grpSpPr>
          <p:sp>
            <p:nvSpPr>
              <p:cNvPr id="20" name="Rectangle 19">
                <a:extLst>
                  <a:ext uri="{FF2B5EF4-FFF2-40B4-BE49-F238E27FC236}">
                    <a16:creationId xmlns:a16="http://schemas.microsoft.com/office/drawing/2014/main" id="{789435FA-EFC7-1B3A-6F80-B45135BCF4A8}"/>
                  </a:ext>
                </a:extLst>
              </p:cNvPr>
              <p:cNvSpPr/>
              <p:nvPr/>
            </p:nvSpPr>
            <p:spPr>
              <a:xfrm>
                <a:off x="1372430" y="2737676"/>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IN" b="0" i="0" dirty="0">
                    <a:solidFill>
                      <a:srgbClr val="000000"/>
                    </a:solidFill>
                    <a:effectLst/>
                    <a:latin typeface="Inter"/>
                  </a:rPr>
                  <a:t>The server operates on a designated port defined by an environment variable (PORT), and API endpoints are set up to manage authentication, recipes, and user actions.</a:t>
                </a:r>
                <a:endParaRPr lang="en-US" sz="1400" dirty="0">
                  <a:solidFill>
                    <a:schemeClr val="tx1"/>
                  </a:solidFill>
                  <a:latin typeface="+mj-lt"/>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9A3D3CC1-3E19-CE2E-3B8B-3365B8B567CE}"/>
                  </a:ext>
                </a:extLst>
              </p:cNvPr>
              <p:cNvSpPr/>
              <p:nvPr/>
            </p:nvSpPr>
            <p:spPr>
              <a:xfrm>
                <a:off x="712031" y="2737676"/>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3</a:t>
                </a:r>
              </a:p>
            </p:txBody>
          </p:sp>
        </p:grpSp>
        <p:grpSp>
          <p:nvGrpSpPr>
            <p:cNvPr id="25" name="Group 24">
              <a:extLst>
                <a:ext uri="{FF2B5EF4-FFF2-40B4-BE49-F238E27FC236}">
                  <a16:creationId xmlns:a16="http://schemas.microsoft.com/office/drawing/2014/main" id="{C1242A9F-48C4-1D0E-E275-B12238388CD4}"/>
                </a:ext>
              </a:extLst>
            </p:cNvPr>
            <p:cNvGrpSpPr/>
            <p:nvPr/>
          </p:nvGrpSpPr>
          <p:grpSpPr>
            <a:xfrm>
              <a:off x="712031" y="3915021"/>
              <a:ext cx="7719937" cy="643467"/>
              <a:chOff x="712031" y="3477701"/>
              <a:chExt cx="7719937" cy="643467"/>
            </a:xfrm>
          </p:grpSpPr>
          <p:sp>
            <p:nvSpPr>
              <p:cNvPr id="23" name="Rectangle 22">
                <a:extLst>
                  <a:ext uri="{FF2B5EF4-FFF2-40B4-BE49-F238E27FC236}">
                    <a16:creationId xmlns:a16="http://schemas.microsoft.com/office/drawing/2014/main" id="{90E1A962-5B8D-A408-D117-8F43055D9FCC}"/>
                  </a:ext>
                </a:extLst>
              </p:cNvPr>
              <p:cNvSpPr/>
              <p:nvPr/>
            </p:nvSpPr>
            <p:spPr>
              <a:xfrm>
                <a:off x="1372430" y="3477701"/>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r>
                  <a:rPr lang="en-IN" b="0" i="0" dirty="0">
                    <a:solidFill>
                      <a:srgbClr val="000000"/>
                    </a:solidFill>
                    <a:effectLst/>
                    <a:latin typeface="Inter"/>
                  </a:rPr>
                  <a:t>The platform is expected to use a database (such as MongoDB) for storing recipes and user information, with JWT-based authentication ensuring security.</a:t>
                </a:r>
                <a:endParaRPr lang="en-US" sz="1400" dirty="0">
                  <a:solidFill>
                    <a:schemeClr val="tx1"/>
                  </a:solidFill>
                  <a:latin typeface="+mj-lt"/>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0A3666D9-36DA-372B-D0E2-7F7A22FBF3A6}"/>
                  </a:ext>
                </a:extLst>
              </p:cNvPr>
              <p:cNvSpPr/>
              <p:nvPr/>
            </p:nvSpPr>
            <p:spPr>
              <a:xfrm>
                <a:off x="712031" y="3477701"/>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4</a:t>
                </a:r>
              </a:p>
            </p:txBody>
          </p:sp>
        </p:grpSp>
      </p:grpSp>
    </p:spTree>
    <p:extLst>
      <p:ext uri="{BB962C8B-B14F-4D97-AF65-F5344CB8AC3E}">
        <p14:creationId xmlns:p14="http://schemas.microsoft.com/office/powerpoint/2010/main" val="108552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405966" y="1288468"/>
            <a:ext cx="5058525" cy="2677656"/>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IN" dirty="0"/>
              <a:t>Many food enthusiasts, home cooks, and chefs struggle to find an interactive and user-friendly platform to share and discover recipes while engaging with a like-minded community. Existing solutions often lack features like real-time comments, notifications, and secure user authentication, making it difficult for users to interact and manage their content effectively. </a:t>
            </a:r>
            <a:r>
              <a:rPr lang="en-IN" b="1" dirty="0" err="1"/>
              <a:t>RecipeHub</a:t>
            </a:r>
            <a:r>
              <a:rPr lang="en-IN" dirty="0"/>
              <a:t> addresses this gap by providing a full-stack web platform that enables users to </a:t>
            </a:r>
            <a:r>
              <a:rPr lang="en-IN" b="1" dirty="0"/>
              <a:t>create, share, and engage</a:t>
            </a:r>
            <a:r>
              <a:rPr lang="en-IN" dirty="0"/>
              <a:t> with recipes, while ensuring seamless API communication between the frontend and backend, secure authentication, and an intuitive</a:t>
            </a:r>
            <a:endParaRPr lang="en-IN" dirty="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Problem Statement</a:t>
            </a:r>
            <a:endParaRPr lang="en-IN" sz="1600" dirty="0">
              <a:solidFill>
                <a:srgbClr val="213163"/>
              </a:solidFill>
            </a:endParaRPr>
          </a:p>
        </p:txBody>
      </p:sp>
      <p:grpSp>
        <p:nvGrpSpPr>
          <p:cNvPr id="3" name="Group 2">
            <a:extLst>
              <a:ext uri="{FF2B5EF4-FFF2-40B4-BE49-F238E27FC236}">
                <a16:creationId xmlns:a16="http://schemas.microsoft.com/office/drawing/2014/main" id="{328E85CD-DF89-87DD-6181-DCDD73B5625F}"/>
              </a:ext>
            </a:extLst>
          </p:cNvPr>
          <p:cNvGrpSpPr/>
          <p:nvPr/>
        </p:nvGrpSpPr>
        <p:grpSpPr>
          <a:xfrm>
            <a:off x="5699883" y="1288468"/>
            <a:ext cx="3189304" cy="2766856"/>
            <a:chOff x="4578211" y="760307"/>
            <a:chExt cx="4510006" cy="3741355"/>
          </a:xfrm>
        </p:grpSpPr>
        <p:pic>
          <p:nvPicPr>
            <p:cNvPr id="4" name="Picture 3" descr="A purple question mark with gears&#10;&#10;Description automatically generated">
              <a:extLst>
                <a:ext uri="{FF2B5EF4-FFF2-40B4-BE49-F238E27FC236}">
                  <a16:creationId xmlns:a16="http://schemas.microsoft.com/office/drawing/2014/main" id="{044B050F-754C-A956-97C8-EFB6B19ABEA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5" name="Picture 4" descr="Businessman with clipboard">
              <a:extLst>
                <a:ext uri="{FF2B5EF4-FFF2-40B4-BE49-F238E27FC236}">
                  <a16:creationId xmlns:a16="http://schemas.microsoft.com/office/drawing/2014/main" id="{82A80360-DC75-55F1-A1A2-BDCADC404BD5}"/>
                </a:ext>
              </a:extLst>
            </p:cNvPr>
            <p:cNvPicPr>
              <a:picLocks noChangeAspect="1"/>
            </p:cNvPicPr>
            <p:nvPr/>
          </p:nvPicPr>
          <p:blipFill rotWithShape="1">
            <a:blip r:embed="rId4"/>
            <a:srcRect b="46"/>
            <a:stretch/>
          </p:blipFill>
          <p:spPr>
            <a:xfrm>
              <a:off x="4578211" y="2188308"/>
              <a:ext cx="2340981" cy="2313354"/>
            </a:xfrm>
            <a:prstGeom prst="rect">
              <a:avLst/>
            </a:prstGeom>
          </p:spPr>
        </p:pic>
      </p:grpSp>
    </p:spTree>
    <p:extLst>
      <p:ext uri="{BB962C8B-B14F-4D97-AF65-F5344CB8AC3E}">
        <p14:creationId xmlns:p14="http://schemas.microsoft.com/office/powerpoint/2010/main" val="2746043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4D5078D-F8F7-912B-4E9C-BED71500ACC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Project Overview</a:t>
            </a:r>
            <a:endParaRPr lang="en-IN" sz="1600" dirty="0">
              <a:solidFill>
                <a:srgbClr val="213163"/>
              </a:solidFill>
            </a:endParaRPr>
          </a:p>
        </p:txBody>
      </p:sp>
      <p:sp>
        <p:nvSpPr>
          <p:cNvPr id="3" name="TextBox 2">
            <a:extLst>
              <a:ext uri="{FF2B5EF4-FFF2-40B4-BE49-F238E27FC236}">
                <a16:creationId xmlns:a16="http://schemas.microsoft.com/office/drawing/2014/main" id="{0C511917-B5EE-88C1-A75B-AC3ADE14BEB8}"/>
              </a:ext>
            </a:extLst>
          </p:cNvPr>
          <p:cNvSpPr txBox="1"/>
          <p:nvPr/>
        </p:nvSpPr>
        <p:spPr>
          <a:xfrm>
            <a:off x="143805" y="1142014"/>
            <a:ext cx="5055021" cy="2677656"/>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IN" b="1" dirty="0" err="1"/>
              <a:t>RecipeHub</a:t>
            </a:r>
            <a:r>
              <a:rPr lang="en-IN" dirty="0"/>
              <a:t> is a </a:t>
            </a:r>
            <a:r>
              <a:rPr lang="en-IN" b="1" dirty="0"/>
              <a:t>full-stack web application</a:t>
            </a:r>
            <a:r>
              <a:rPr lang="en-IN" dirty="0"/>
              <a:t> designed to allow users to </a:t>
            </a:r>
            <a:r>
              <a:rPr lang="en-IN" b="1" dirty="0"/>
              <a:t>share, explore, and engage with recipes</a:t>
            </a:r>
            <a:r>
              <a:rPr lang="en-IN" dirty="0"/>
              <a:t> in an interactive environment. The platform features a </a:t>
            </a:r>
            <a:r>
              <a:rPr lang="en-IN" b="1" dirty="0"/>
              <a:t>React.js frontend</a:t>
            </a:r>
            <a:r>
              <a:rPr lang="en-IN" dirty="0"/>
              <a:t> and a </a:t>
            </a:r>
            <a:r>
              <a:rPr lang="en-IN" b="1" dirty="0"/>
              <a:t>Node.js/Express backend</a:t>
            </a:r>
            <a:r>
              <a:rPr lang="en-IN" dirty="0"/>
              <a:t>, ensuring seamless API communication. Users can create accounts, post recipes, comment on others' posts, receive real-time notifications, and interact with the community. The backend handles </a:t>
            </a:r>
            <a:r>
              <a:rPr lang="en-IN" b="1" dirty="0"/>
              <a:t>secure </a:t>
            </a:r>
            <a:r>
              <a:rPr lang="en-IN" dirty="0"/>
              <a:t>and manages user data and recipes through a </a:t>
            </a:r>
            <a:r>
              <a:rPr lang="en-IN" b="1" dirty="0"/>
              <a:t>MongoDB database</a:t>
            </a:r>
            <a:r>
              <a:rPr lang="en-IN" dirty="0"/>
              <a:t>. Additionally, an </a:t>
            </a:r>
            <a:r>
              <a:rPr lang="en-IN" b="1" dirty="0"/>
              <a:t>admin panel</a:t>
            </a:r>
            <a:r>
              <a:rPr lang="en-IN" dirty="0"/>
              <a:t> allows for content moderation. The project is built with scalability in mind, making it suitable for both small and large user bases.</a:t>
            </a:r>
            <a:endParaRPr lang="en-US" dirty="0">
              <a:latin typeface="+mn-lt"/>
            </a:endParaRPr>
          </a:p>
        </p:txBody>
      </p:sp>
      <p:pic>
        <p:nvPicPr>
          <p:cNvPr id="5" name="Picture 4" descr="Person writing on whiteboard">
            <a:extLst>
              <a:ext uri="{FF2B5EF4-FFF2-40B4-BE49-F238E27FC236}">
                <a16:creationId xmlns:a16="http://schemas.microsoft.com/office/drawing/2014/main" id="{6858EAD1-D312-BBBA-4C50-43B9E76BB53F}"/>
              </a:ext>
            </a:extLst>
          </p:cNvPr>
          <p:cNvPicPr>
            <a:picLocks noChangeAspect="1"/>
          </p:cNvPicPr>
          <p:nvPr/>
        </p:nvPicPr>
        <p:blipFill rotWithShape="1">
          <a:blip r:embed="rId3"/>
          <a:srcRect r="18"/>
          <a:stretch/>
        </p:blipFill>
        <p:spPr>
          <a:xfrm>
            <a:off x="5419077" y="1360299"/>
            <a:ext cx="3453703" cy="2747189"/>
          </a:xfrm>
          <a:prstGeom prst="rect">
            <a:avLst/>
          </a:prstGeom>
        </p:spPr>
      </p:pic>
    </p:spTree>
    <p:extLst>
      <p:ext uri="{BB962C8B-B14F-4D97-AF65-F5344CB8AC3E}">
        <p14:creationId xmlns:p14="http://schemas.microsoft.com/office/powerpoint/2010/main" val="297519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F61A928-5A2D-C5DF-2F01-079C34A7543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Proposed Solution</a:t>
            </a:r>
            <a:endParaRPr lang="en-IN" sz="1600" dirty="0">
              <a:solidFill>
                <a:srgbClr val="213163"/>
              </a:solidFill>
            </a:endParaRPr>
          </a:p>
        </p:txBody>
      </p:sp>
      <p:sp>
        <p:nvSpPr>
          <p:cNvPr id="3" name="TextBox 2">
            <a:extLst>
              <a:ext uri="{FF2B5EF4-FFF2-40B4-BE49-F238E27FC236}">
                <a16:creationId xmlns:a16="http://schemas.microsoft.com/office/drawing/2014/main" id="{796BFA82-8AB0-23BA-909F-C886C3F7A669}"/>
              </a:ext>
            </a:extLst>
          </p:cNvPr>
          <p:cNvSpPr txBox="1"/>
          <p:nvPr/>
        </p:nvSpPr>
        <p:spPr>
          <a:xfrm>
            <a:off x="480447" y="1134562"/>
            <a:ext cx="7986366" cy="3323987"/>
          </a:xfrm>
          <a:prstGeom prst="rect">
            <a:avLst/>
          </a:prstGeom>
          <a:noFill/>
        </p:spPr>
        <p:txBody>
          <a:bodyPr wrap="square" rtlCol="0">
            <a:spAutoFit/>
          </a:bodyPr>
          <a:lstStyle/>
          <a:p>
            <a:pPr marL="285750" indent="-285750">
              <a:buFont typeface="Arial" panose="020B0604020202020204" pitchFamily="34" charset="0"/>
              <a:buChar char="•"/>
            </a:pPr>
            <a:r>
              <a:rPr lang="en-IN" dirty="0"/>
              <a:t>To address the lack of an interactive and user-friendly recipe-sharing platform, </a:t>
            </a:r>
            <a:r>
              <a:rPr lang="en-IN" b="1" dirty="0" err="1"/>
              <a:t>RecipeHub</a:t>
            </a:r>
            <a:r>
              <a:rPr lang="en-IN" dirty="0"/>
              <a:t> offers a </a:t>
            </a:r>
            <a:r>
              <a:rPr lang="en-IN" b="1" dirty="0"/>
              <a:t>full-stack web application</a:t>
            </a:r>
            <a:r>
              <a:rPr lang="en-IN" dirty="0"/>
              <a:t> that enables users to </a:t>
            </a:r>
            <a:r>
              <a:rPr lang="en-IN" b="1" dirty="0"/>
              <a:t>create, share, and engage</a:t>
            </a:r>
            <a:r>
              <a:rPr lang="en-IN" dirty="0"/>
              <a:t> with recipes in a seamless and secure environment. </a:t>
            </a:r>
          </a:p>
          <a:p>
            <a:pPr marL="285750" indent="-285750">
              <a:buFont typeface="Arial" panose="020B0604020202020204" pitchFamily="34" charset="0"/>
              <a:buChar char="•"/>
            </a:pPr>
            <a:r>
              <a:rPr lang="en-IN" dirty="0"/>
              <a:t>The </a:t>
            </a:r>
            <a:r>
              <a:rPr lang="en-IN" b="1" dirty="0"/>
              <a:t>frontend</a:t>
            </a:r>
            <a:r>
              <a:rPr lang="en-IN" dirty="0"/>
              <a:t>, built with </a:t>
            </a:r>
            <a:r>
              <a:rPr lang="en-IN" b="1" dirty="0"/>
              <a:t>React.js</a:t>
            </a:r>
            <a:r>
              <a:rPr lang="en-IN" dirty="0"/>
              <a:t>, provides an intuitive and responsive user interface, while the </a:t>
            </a:r>
            <a:r>
              <a:rPr lang="en-IN" b="1" dirty="0"/>
              <a:t>backend</a:t>
            </a:r>
            <a:r>
              <a:rPr lang="en-IN" dirty="0"/>
              <a:t>, developed using </a:t>
            </a:r>
            <a:r>
              <a:rPr lang="en-IN" b="1" dirty="0"/>
              <a:t>Node.js and Express.js</a:t>
            </a:r>
            <a:r>
              <a:rPr lang="en-IN" dirty="0"/>
              <a:t>, ensures efficient data management and API communication. </a:t>
            </a:r>
          </a:p>
          <a:p>
            <a:pPr marL="285750" indent="-285750">
              <a:buFont typeface="Arial" panose="020B0604020202020204" pitchFamily="34" charset="0"/>
              <a:buChar char="•"/>
            </a:pPr>
            <a:r>
              <a:rPr lang="en-IN" b="1" dirty="0"/>
              <a:t>MongoDB</a:t>
            </a:r>
            <a:r>
              <a:rPr lang="en-IN" dirty="0"/>
              <a:t> is used as the database to store user-generated content securely.</a:t>
            </a:r>
          </a:p>
          <a:p>
            <a:pPr marL="285750" indent="-285750">
              <a:buFont typeface="Arial" panose="020B0604020202020204" pitchFamily="34" charset="0"/>
              <a:buChar char="•"/>
            </a:pPr>
            <a:r>
              <a:rPr lang="en-IN" dirty="0"/>
              <a:t>The platform includes </a:t>
            </a:r>
            <a:r>
              <a:rPr lang="en-IN" b="1" dirty="0"/>
              <a:t>user authentication </a:t>
            </a:r>
            <a:r>
              <a:rPr lang="en-IN" dirty="0"/>
              <a:t>, allowing users to register, log in, and manage their accounts safely. </a:t>
            </a:r>
          </a:p>
          <a:p>
            <a:pPr marL="285750" indent="-285750">
              <a:buFont typeface="Arial" panose="020B0604020202020204" pitchFamily="34" charset="0"/>
              <a:buChar char="•"/>
            </a:pPr>
            <a:r>
              <a:rPr lang="en-IN" dirty="0"/>
              <a:t>Users can </a:t>
            </a:r>
            <a:r>
              <a:rPr lang="en-IN" b="1" dirty="0"/>
              <a:t>post recipes, comment, like, and receive notifications</a:t>
            </a:r>
            <a:r>
              <a:rPr lang="en-IN" dirty="0"/>
              <a:t>, fostering community engagement. An </a:t>
            </a:r>
            <a:r>
              <a:rPr lang="en-IN" b="1" dirty="0"/>
              <a:t>admin panel</a:t>
            </a:r>
            <a:r>
              <a:rPr lang="en-IN" dirty="0"/>
              <a:t> ensures proper content moderation. </a:t>
            </a:r>
          </a:p>
          <a:p>
            <a:pPr marL="285750" indent="-285750">
              <a:buFont typeface="Arial" panose="020B0604020202020204" pitchFamily="34" charset="0"/>
              <a:buChar char="•"/>
            </a:pPr>
            <a:r>
              <a:rPr lang="en-IN" dirty="0"/>
              <a:t>By implementing </a:t>
            </a:r>
            <a:r>
              <a:rPr lang="en-IN" b="1" dirty="0"/>
              <a:t>RESTful APIs</a:t>
            </a:r>
            <a:r>
              <a:rPr lang="en-IN" dirty="0"/>
              <a:t>, Axios-based API calls, and a structured backend architecture, </a:t>
            </a:r>
            <a:r>
              <a:rPr lang="en-IN" dirty="0" err="1"/>
              <a:t>RecipeHub</a:t>
            </a:r>
            <a:r>
              <a:rPr lang="en-IN" dirty="0"/>
              <a:t> ensures </a:t>
            </a:r>
            <a:r>
              <a:rPr lang="en-IN" b="1" dirty="0"/>
              <a:t>scalability, security, and high performance</a:t>
            </a:r>
            <a:r>
              <a:rPr lang="en-IN" dirty="0"/>
              <a:t> for an enhanced user experience.</a:t>
            </a:r>
          </a:p>
          <a:p>
            <a:pPr marL="173736" indent="-173736">
              <a:spcAft>
                <a:spcPts val="800"/>
              </a:spcAft>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262120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96CA3F3-3D59-0BCC-5AFC-FB31E62203CC}"/>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Technology used</a:t>
            </a:r>
            <a:endParaRPr lang="en-IN" sz="1600" dirty="0">
              <a:solidFill>
                <a:srgbClr val="213163"/>
              </a:solidFill>
            </a:endParaRPr>
          </a:p>
        </p:txBody>
      </p:sp>
      <p:sp>
        <p:nvSpPr>
          <p:cNvPr id="3" name="TextBox 2">
            <a:extLst>
              <a:ext uri="{FF2B5EF4-FFF2-40B4-BE49-F238E27FC236}">
                <a16:creationId xmlns:a16="http://schemas.microsoft.com/office/drawing/2014/main" id="{A111D00F-E3D6-896E-4001-492D6D1DC85F}"/>
              </a:ext>
            </a:extLst>
          </p:cNvPr>
          <p:cNvSpPr txBox="1"/>
          <p:nvPr/>
        </p:nvSpPr>
        <p:spPr>
          <a:xfrm>
            <a:off x="406562" y="1083221"/>
            <a:ext cx="7722299" cy="2749471"/>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IN" b="0" i="0" dirty="0">
                <a:solidFill>
                  <a:srgbClr val="000000"/>
                </a:solidFill>
                <a:effectLst/>
                <a:latin typeface="Inter"/>
              </a:rPr>
              <a:t>Frontend: </a:t>
            </a:r>
          </a:p>
          <a:p>
            <a:pPr marL="173736" indent="-173736">
              <a:spcAft>
                <a:spcPts val="800"/>
              </a:spcAft>
              <a:buFont typeface="Arial" panose="020B0604020202020204" pitchFamily="34" charset="0"/>
              <a:buChar char="•"/>
            </a:pPr>
            <a:r>
              <a:rPr lang="en-IN" b="0" i="0" dirty="0">
                <a:solidFill>
                  <a:srgbClr val="000000"/>
                </a:solidFill>
                <a:effectLst/>
                <a:latin typeface="Inter"/>
              </a:rPr>
              <a:t>React.js – Used to create a dynamic and responsive user interface. </a:t>
            </a:r>
          </a:p>
          <a:p>
            <a:pPr marL="173736" indent="-173736">
              <a:spcAft>
                <a:spcPts val="800"/>
              </a:spcAft>
              <a:buFont typeface="Arial" panose="020B0604020202020204" pitchFamily="34" charset="0"/>
              <a:buChar char="•"/>
            </a:pPr>
            <a:r>
              <a:rPr lang="en-IN" b="0" i="0" dirty="0">
                <a:solidFill>
                  <a:srgbClr val="000000"/>
                </a:solidFill>
                <a:effectLst/>
                <a:latin typeface="Inter"/>
              </a:rPr>
              <a:t>Axios – Utilized for making API requests to the backend. </a:t>
            </a:r>
          </a:p>
          <a:p>
            <a:pPr marL="173736" indent="-173736">
              <a:spcAft>
                <a:spcPts val="800"/>
              </a:spcAft>
              <a:buFont typeface="Arial" panose="020B0604020202020204" pitchFamily="34" charset="0"/>
              <a:buChar char="•"/>
            </a:pPr>
            <a:r>
              <a:rPr lang="en-IN" b="0" i="0" dirty="0">
                <a:solidFill>
                  <a:srgbClr val="000000"/>
                </a:solidFill>
                <a:effectLst/>
                <a:latin typeface="Inter"/>
              </a:rPr>
              <a:t>React Router – Manages client-side navigation.</a:t>
            </a:r>
          </a:p>
          <a:p>
            <a:pPr marL="173736" indent="-173736">
              <a:spcAft>
                <a:spcPts val="800"/>
              </a:spcAft>
              <a:buFont typeface="Arial" panose="020B0604020202020204" pitchFamily="34" charset="0"/>
              <a:buChar char="•"/>
            </a:pPr>
            <a:r>
              <a:rPr lang="en-IN" b="0" i="0" dirty="0">
                <a:solidFill>
                  <a:srgbClr val="000000"/>
                </a:solidFill>
                <a:effectLst/>
                <a:latin typeface="Inter"/>
              </a:rPr>
              <a:t> CSS/Bootstrap/Tailwind – Employed for styling and UI design, depending on the implementation.</a:t>
            </a:r>
          </a:p>
          <a:p>
            <a:pPr marL="173736" indent="-173736">
              <a:spcAft>
                <a:spcPts val="800"/>
              </a:spcAft>
              <a:buFont typeface="Arial" panose="020B0604020202020204" pitchFamily="34" charset="0"/>
              <a:buChar char="•"/>
            </a:pPr>
            <a:r>
              <a:rPr lang="en-IN" b="0" i="0" dirty="0">
                <a:solidFill>
                  <a:srgbClr val="000000"/>
                </a:solidFill>
                <a:effectLst/>
                <a:latin typeface="Inter"/>
              </a:rPr>
              <a:t>Backend: </a:t>
            </a:r>
          </a:p>
          <a:p>
            <a:pPr marL="173736" indent="-173736">
              <a:spcAft>
                <a:spcPts val="800"/>
              </a:spcAft>
              <a:buFont typeface="Arial" panose="020B0604020202020204" pitchFamily="34" charset="0"/>
              <a:buChar char="•"/>
            </a:pPr>
            <a:r>
              <a:rPr lang="en-IN" b="0" i="0" dirty="0">
                <a:solidFill>
                  <a:srgbClr val="000000"/>
                </a:solidFill>
                <a:effectLst/>
                <a:latin typeface="Inter"/>
              </a:rPr>
              <a:t>Node.js – Handles server-side execution.</a:t>
            </a:r>
          </a:p>
          <a:p>
            <a:pPr marL="173736" indent="-173736">
              <a:spcAft>
                <a:spcPts val="800"/>
              </a:spcAft>
              <a:buFont typeface="Arial" panose="020B0604020202020204" pitchFamily="34" charset="0"/>
              <a:buChar char="•"/>
            </a:pPr>
            <a:r>
              <a:rPr lang="en-IN" b="0" i="0" dirty="0">
                <a:solidFill>
                  <a:srgbClr val="000000"/>
                </a:solidFill>
                <a:effectLst/>
                <a:latin typeface="Inter"/>
              </a:rPr>
              <a:t>Database &amp; Storage: MongoDB – A NoSQL database for storing user, recipe, and comment data.</a:t>
            </a:r>
            <a:br>
              <a:rPr lang="en-IN" dirty="0"/>
            </a:br>
            <a:r>
              <a:rPr lang="en-US" dirty="0">
                <a:latin typeface="+mn-lt"/>
              </a:rPr>
              <a:t>	</a:t>
            </a:r>
          </a:p>
        </p:txBody>
      </p:sp>
    </p:spTree>
    <p:extLst>
      <p:ext uri="{BB962C8B-B14F-4D97-AF65-F5344CB8AC3E}">
        <p14:creationId xmlns:p14="http://schemas.microsoft.com/office/powerpoint/2010/main" val="401713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pic>
        <p:nvPicPr>
          <p:cNvPr id="1026" name="Picture 2" descr="Home Page">
            <a:extLst>
              <a:ext uri="{FF2B5EF4-FFF2-40B4-BE49-F238E27FC236}">
                <a16:creationId xmlns:a16="http://schemas.microsoft.com/office/drawing/2014/main" id="{B1D4F975-B4F1-193A-3016-38D433DCF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936" y="1022237"/>
            <a:ext cx="7240168" cy="310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766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pic>
        <p:nvPicPr>
          <p:cNvPr id="2050" name="Picture 2">
            <a:extLst>
              <a:ext uri="{FF2B5EF4-FFF2-40B4-BE49-F238E27FC236}">
                <a16:creationId xmlns:a16="http://schemas.microsoft.com/office/drawing/2014/main" id="{D4B7F254-3637-6656-45F8-CD84B84BD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638" y="1312865"/>
            <a:ext cx="7144718" cy="330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83013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2904</TotalTime>
  <Words>767</Words>
  <Application>Microsoft Office PowerPoint</Application>
  <PresentationFormat>On-screen Show (16:9)</PresentationFormat>
  <Paragraphs>48</Paragraphs>
  <Slides>12</Slides>
  <Notes>12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Inter</vt:lpstr>
      <vt:lpstr>Nunito</vt:lpstr>
      <vt:lpstr>Times New Roman</vt:lpstr>
      <vt:lpstr>Simple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Mithun kumar</cp:lastModifiedBy>
  <cp:revision>54</cp:revision>
  <dcterms:modified xsi:type="dcterms:W3CDTF">2025-03-09T07:58:29Z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NXPowerLiteLastOptimized">
    <vt:lpwstr>1434197</vt:lpwstr>
  </property>
  <property fmtid="{D5CDD505-2E9C-101B-9397-08002B2CF9AE}" pid="4" name="NXPowerLiteSettings">
    <vt:lpwstr>F7000400038000</vt:lpwstr>
  </property>
  <property fmtid="{D5CDD505-2E9C-101B-9397-08002B2CF9AE}" pid="5" name="NXPowerLiteVersion">
    <vt:lpwstr>S10.2.0</vt:lpwstr>
  </property>
</Properties>
</file>